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508" r:id="rId4"/>
    <p:sldId id="509" r:id="rId5"/>
    <p:sldId id="517" r:id="rId6"/>
    <p:sldId id="510" r:id="rId7"/>
    <p:sldId id="511" r:id="rId8"/>
    <p:sldId id="512" r:id="rId9"/>
    <p:sldId id="513" r:id="rId10"/>
    <p:sldId id="514" r:id="rId11"/>
    <p:sldId id="515" r:id="rId12"/>
    <p:sldId id="516" r:id="rId13"/>
    <p:sldId id="477" r:id="rId14"/>
    <p:sldId id="399" r:id="rId15"/>
    <p:sldId id="409" r:id="rId16"/>
    <p:sldId id="481" r:id="rId17"/>
    <p:sldId id="482" r:id="rId18"/>
    <p:sldId id="5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</a:t>
            </a:r>
            <a:r>
              <a:rPr lang="en-US" sz="5400" b="1">
                <a:solidFill>
                  <a:schemeClr val="accent3"/>
                </a:solidFill>
              </a:rPr>
              <a:t>IN BTP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61513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5155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09306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49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Generic Handlers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Generic Handlers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CAPM Framework generates most of the code for CURDQ operations on the entity, it also does these operations in synchronous manner. At time, we want to</a:t>
            </a:r>
          </a:p>
          <a:p>
            <a:pPr marL="285750" indent="-285750">
              <a:buFontTx/>
              <a:buChar char="-"/>
            </a:pPr>
            <a:r>
              <a:rPr lang="en-US" dirty="0"/>
              <a:t>Take full control on CURDQ</a:t>
            </a:r>
          </a:p>
          <a:p>
            <a:pPr marL="285750" indent="-285750">
              <a:buFontTx/>
              <a:buChar char="-"/>
            </a:pPr>
            <a:r>
              <a:rPr lang="en-US" dirty="0"/>
              <a:t>I want to add my custom validations before data is updated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want to change data with enrichment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data we want to add extra information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2F957-1B88-45E8-B1B3-C1718E3AFF66}"/>
              </a:ext>
            </a:extLst>
          </p:cNvPr>
          <p:cNvSpPr/>
          <p:nvPr/>
        </p:nvSpPr>
        <p:spPr>
          <a:xfrm>
            <a:off x="426720" y="2917371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User/Developer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E956B0-08EC-4212-91C2-66D79ABC991A}"/>
              </a:ext>
            </a:extLst>
          </p:cNvPr>
          <p:cNvSpPr/>
          <p:nvPr/>
        </p:nvSpPr>
        <p:spPr>
          <a:xfrm>
            <a:off x="3333479" y="2917369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FB3BCB-2648-4F5F-885A-8140259281FE}"/>
              </a:ext>
            </a:extLst>
          </p:cNvPr>
          <p:cNvSpPr/>
          <p:nvPr/>
        </p:nvSpPr>
        <p:spPr>
          <a:xfrm>
            <a:off x="6240238" y="2917369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CAPM Framework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5982A1-CA4F-4BF8-A2D5-32CF186AC51D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328057" y="3429000"/>
            <a:ext cx="0" cy="312855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764226-6544-4403-8271-201AEEB01E9C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234816" y="3428998"/>
            <a:ext cx="0" cy="312855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FD100D-8E05-46EF-BB60-361A336E8F82}"/>
              </a:ext>
            </a:extLst>
          </p:cNvPr>
          <p:cNvCxnSpPr>
            <a:stCxn id="31" idx="2"/>
          </p:cNvCxnSpPr>
          <p:nvPr/>
        </p:nvCxnSpPr>
        <p:spPr>
          <a:xfrm>
            <a:off x="7141575" y="3428998"/>
            <a:ext cx="0" cy="312855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7908D498-A498-4B43-AD0C-378F4E35EE0F}"/>
              </a:ext>
            </a:extLst>
          </p:cNvPr>
          <p:cNvSpPr/>
          <p:nvPr/>
        </p:nvSpPr>
        <p:spPr>
          <a:xfrm>
            <a:off x="9190949" y="2869111"/>
            <a:ext cx="1619795" cy="720632"/>
          </a:xfrm>
          <a:prstGeom prst="flowChartMagneticDisk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E49F25-BF6A-40E4-849B-C5DFE52420E2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0000847" y="3589743"/>
            <a:ext cx="42185" cy="318951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439910-1F34-4754-870A-D7A53031DE47}"/>
              </a:ext>
            </a:extLst>
          </p:cNvPr>
          <p:cNvCxnSpPr/>
          <p:nvPr/>
        </p:nvCxnSpPr>
        <p:spPr>
          <a:xfrm>
            <a:off x="1328057" y="3866606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A7BB11-DD44-47B0-89CA-687DE38F98A0}"/>
              </a:ext>
            </a:extLst>
          </p:cNvPr>
          <p:cNvCxnSpPr/>
          <p:nvPr/>
        </p:nvCxnSpPr>
        <p:spPr>
          <a:xfrm>
            <a:off x="4234816" y="4110446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2C9F60-550E-4ABA-922C-B4ADAA386626}"/>
              </a:ext>
            </a:extLst>
          </p:cNvPr>
          <p:cNvCxnSpPr/>
          <p:nvPr/>
        </p:nvCxnSpPr>
        <p:spPr>
          <a:xfrm>
            <a:off x="7141575" y="4502331"/>
            <a:ext cx="286457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1DC231-D583-4D15-8889-1DA8CA3E2910}"/>
              </a:ext>
            </a:extLst>
          </p:cNvPr>
          <p:cNvCxnSpPr/>
          <p:nvPr/>
        </p:nvCxnSpPr>
        <p:spPr>
          <a:xfrm flipH="1">
            <a:off x="7141575" y="5216434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312EAF-84DD-4F60-BFB6-EF3FB57403AD}"/>
              </a:ext>
            </a:extLst>
          </p:cNvPr>
          <p:cNvCxnSpPr/>
          <p:nvPr/>
        </p:nvCxnSpPr>
        <p:spPr>
          <a:xfrm flipH="1">
            <a:off x="4234816" y="5625737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B8358ED-FFF9-4BFA-AEA2-A16AB1CABA75}"/>
              </a:ext>
            </a:extLst>
          </p:cNvPr>
          <p:cNvCxnSpPr/>
          <p:nvPr/>
        </p:nvCxnSpPr>
        <p:spPr>
          <a:xfrm flipH="1">
            <a:off x="1328057" y="5991497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B59A007-703D-4159-B6C6-6363C5410E98}"/>
              </a:ext>
            </a:extLst>
          </p:cNvPr>
          <p:cNvSpPr/>
          <p:nvPr/>
        </p:nvSpPr>
        <p:spPr>
          <a:xfrm>
            <a:off x="4234816" y="3866598"/>
            <a:ext cx="45719" cy="175913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501E23D-E05A-4D49-923E-9CC108A1C986}"/>
              </a:ext>
            </a:extLst>
          </p:cNvPr>
          <p:cNvSpPr/>
          <p:nvPr/>
        </p:nvSpPr>
        <p:spPr>
          <a:xfrm>
            <a:off x="7139808" y="4094481"/>
            <a:ext cx="45719" cy="1531238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DC0E7-35DC-44B2-9181-20F3EE899E57}"/>
              </a:ext>
            </a:extLst>
          </p:cNvPr>
          <p:cNvSpPr/>
          <p:nvPr/>
        </p:nvSpPr>
        <p:spPr>
          <a:xfrm>
            <a:off x="9963964" y="4552403"/>
            <a:ext cx="104472" cy="66402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6B12A89-10A5-4F9B-B41C-D8A16022749B}"/>
              </a:ext>
            </a:extLst>
          </p:cNvPr>
          <p:cNvSpPr/>
          <p:nvPr/>
        </p:nvSpPr>
        <p:spPr>
          <a:xfrm>
            <a:off x="7162667" y="4206240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545B8-8048-401C-913E-70C56C37D2EE}"/>
              </a:ext>
            </a:extLst>
          </p:cNvPr>
          <p:cNvSpPr/>
          <p:nvPr/>
        </p:nvSpPr>
        <p:spPr>
          <a:xfrm>
            <a:off x="7192058" y="5357951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B87F59-3404-42AD-AF9E-3FFD32DF03FC}"/>
              </a:ext>
            </a:extLst>
          </p:cNvPr>
          <p:cNvSpPr/>
          <p:nvPr/>
        </p:nvSpPr>
        <p:spPr>
          <a:xfrm>
            <a:off x="6342907" y="4781680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4E8E04-2C64-4877-8443-EF2F0EA67017}"/>
              </a:ext>
            </a:extLst>
          </p:cNvPr>
          <p:cNvSpPr txBox="1"/>
          <p:nvPr/>
        </p:nvSpPr>
        <p:spPr>
          <a:xfrm>
            <a:off x="7659356" y="1231584"/>
            <a:ext cx="372132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When</a:t>
            </a:r>
            <a:r>
              <a:rPr lang="en-US" dirty="0"/>
              <a:t>? - </a:t>
            </a:r>
            <a:r>
              <a:rPr lang="en-US" b="1" dirty="0"/>
              <a:t>on</a:t>
            </a:r>
            <a:r>
              <a:rPr lang="en-US" dirty="0"/>
              <a:t>, </a:t>
            </a:r>
            <a:r>
              <a:rPr lang="en-US" b="1" dirty="0"/>
              <a:t>before</a:t>
            </a:r>
            <a:r>
              <a:rPr lang="en-US" dirty="0"/>
              <a:t>, </a:t>
            </a:r>
            <a:r>
              <a:rPr lang="en-US" b="1" dirty="0"/>
              <a:t>after</a:t>
            </a:r>
          </a:p>
          <a:p>
            <a:r>
              <a:rPr lang="en-US" b="1" dirty="0"/>
              <a:t>Who</a:t>
            </a:r>
            <a:r>
              <a:rPr lang="en-US" dirty="0"/>
              <a:t>?   - ENTITY - Employee</a:t>
            </a:r>
          </a:p>
          <a:p>
            <a:r>
              <a:rPr lang="en-US" b="1" dirty="0"/>
              <a:t>Operation</a:t>
            </a:r>
            <a:r>
              <a:rPr lang="en-US" dirty="0"/>
              <a:t>? – CREATE, UPDATE</a:t>
            </a:r>
          </a:p>
          <a:p>
            <a:r>
              <a:rPr lang="en-US" b="1" dirty="0"/>
              <a:t>What</a:t>
            </a:r>
            <a:r>
              <a:rPr lang="en-US" dirty="0"/>
              <a:t>? – Validate if input Sal &lt; 1mn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Event Handlers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Event Handler</a:t>
            </a:r>
            <a:endParaRPr lang="en-US" b="0" i="0" dirty="0">
              <a:effectLst/>
            </a:endParaRPr>
          </a:p>
          <a:p>
            <a:pPr algn="just"/>
            <a:r>
              <a:rPr lang="en-US" b="0" i="0" dirty="0">
                <a:effectLst/>
              </a:rPr>
              <a:t>In CAP everything that happens at runtime is an event that is sent to a service. They are a powerful means to extend CAP. An event handler is simply a method, that is executed when something happens in the application.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If you need a specific service to react to a specific event, you register an event handler using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srv.&lt;phase&gt;(&lt;event&gt;)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where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srv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is the instance of the service that you are extending,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&lt;phase&gt;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is one of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before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or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after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&lt;event&gt;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is any kind of named event as a string (e.g.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'READ'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).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Once a service has an event handler for a specific event, it becomes a consumer for that event. Using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srv.emit(&lt;event&gt;)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a service can send arbitrary events. These events then get consumed by other services that have event handlers registered for the respective event.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FB1151A-58FE-450B-B0A3-A168720B8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72" y="4204603"/>
            <a:ext cx="5593773" cy="24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Hands-on: Event Handlers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To understand the concept of event handlers we will create a new service named </a:t>
            </a:r>
            <a:r>
              <a:rPr lang="en-US" b="1" i="1" dirty="0"/>
              <a:t>mysimpleservice.cds </a:t>
            </a:r>
            <a:r>
              <a:rPr lang="en-US" dirty="0"/>
              <a:t>and </a:t>
            </a:r>
            <a:r>
              <a:rPr lang="en-US" b="1" i="1" dirty="0"/>
              <a:t>mysimpleservice.js </a:t>
            </a:r>
            <a:r>
              <a:rPr lang="en-US" dirty="0"/>
              <a:t>to write the event handler code. In this exercise we will expose the employee set in different entity sets to perform different tasks.</a:t>
            </a:r>
          </a:p>
          <a:p>
            <a:pPr algn="just"/>
            <a:endParaRPr lang="en-US" b="1" i="1" dirty="0"/>
          </a:p>
          <a:p>
            <a:pPr algn="just"/>
            <a:r>
              <a:rPr lang="en-US" dirty="0"/>
              <a:t>Create two new files </a:t>
            </a:r>
            <a:r>
              <a:rPr lang="en-US" b="1" i="1" dirty="0"/>
              <a:t>mysimpleservice.cds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b="1" i="1" dirty="0"/>
              <a:t>mysimpleservice.js</a:t>
            </a:r>
          </a:p>
          <a:p>
            <a:pPr algn="just"/>
            <a:r>
              <a:rPr lang="en-US" dirty="0"/>
              <a:t>Copy the code form below links and past it into the newly created files.</a:t>
            </a:r>
          </a:p>
          <a:p>
            <a:pPr algn="just"/>
            <a:r>
              <a:rPr lang="en-US" dirty="0"/>
              <a:t>Run the project using </a:t>
            </a:r>
            <a:r>
              <a:rPr lang="en-US" b="1" i="1" dirty="0"/>
              <a:t>cds run </a:t>
            </a:r>
            <a:r>
              <a:rPr lang="en-US" dirty="0"/>
              <a:t>or </a:t>
            </a:r>
            <a:r>
              <a:rPr lang="en-US" b="1" i="1" dirty="0"/>
              <a:t>cds watch </a:t>
            </a:r>
            <a:r>
              <a:rPr lang="en-US" dirty="0"/>
              <a:t>command.</a:t>
            </a:r>
          </a:p>
          <a:p>
            <a:pPr algn="just"/>
            <a:r>
              <a:rPr lang="en-US" dirty="0"/>
              <a:t>Test the operations from postman tool.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Exercise code/resource:-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mysimpleservice.cds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mysimpleservice.js</a:t>
            </a:r>
          </a:p>
          <a:p>
            <a:pPr algn="just"/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BA895-A85F-47BC-8119-7D779765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613" y="2997007"/>
            <a:ext cx="7319595" cy="2891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3305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0" dirty="0">
                <a:effectLst/>
                <a:latin typeface="Cooper Black" panose="0208090404030B020404" pitchFamily="18" charset="0"/>
              </a:rPr>
              <a:t>Error Handling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65304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73159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32656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10868</TotalTime>
  <Words>560</Words>
  <Application>Microsoft Office PowerPoint</Application>
  <PresentationFormat>Widescreen</PresentationFormat>
  <Paragraphs>93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696</cp:revision>
  <dcterms:created xsi:type="dcterms:W3CDTF">2016-07-10T03:33:26Z</dcterms:created>
  <dcterms:modified xsi:type="dcterms:W3CDTF">2022-01-15T15:57:04Z</dcterms:modified>
</cp:coreProperties>
</file>